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797675" cy="992822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Open Sans" panose="020B0604020202020204" charset="0"/>
      <p:regular r:id="rId33"/>
      <p:bold r:id="rId34"/>
      <p:italic r:id="rId35"/>
      <p:boldItalic r:id="rId36"/>
    </p:embeddedFont>
    <p:embeddedFont>
      <p:font typeface="Ultra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UXdo1nLW0kvE8D1E51GPYui1z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93BBE8-1242-4B1B-8F3E-298BA91DCBEF}">
  <a:tblStyle styleId="{4093BBE8-1242-4B1B-8F3E-298BA91DCB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151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6945c7c1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d6945c7c1d_2_1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Aussage zu Balancierung des Data Sets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291dbf8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ca291dbf8c_2_1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62" name="Google Shape;162;gca291dbf8c_2_1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a291dbf8c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ca291dbf8c_2_10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gca291dbf8c_2_100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291dbf8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ca291dbf8c_0_5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6945c7c1d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d6945c7c1d_2_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6945c7c1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d6945c7c1d_1_5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8" name="Google Shape;198;gd6945c7c1d_1_5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6945c7c1d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d6945c7c1d_1_8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6" name="Google Shape;216;gd6945c7c1d_1_8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945c7c1d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d6945c7c1d_4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1" name="Google Shape;231;gd6945c7c1d_4_1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945c7c1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d6945c7c1d_0_6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0" name="Google Shape;240;gd6945c7c1d_0_65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6945c7c1d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d6945c7c1d_4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0" name="Google Shape;250;gd6945c7c1d_4_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gca291dbf8c_0_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6945c7c1d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d6945c7c1d_0_1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9" name="Google Shape;259;gd6945c7c1d_0_1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291dbf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ca291dbf8c_0_6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a291dbf8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ca291dbf8c_2_3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ca291dbf8c_2_3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a291dbf8c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ca291dbf8c_1_2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ca291dbf8c_1_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a291dbf8c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ca291dbf8c_2_1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gca291dbf8c_2_17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291dbf8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ca291dbf8c_2_26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ca291dbf8c_2_26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gca291dbf8c_0_1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291dbf8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ca291dbf8c_0_28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6945c7c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d6945c7c1d_0_7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6945c7c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d6945c7c1d_0_14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945c7c1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d6945c7c1d_0_22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6945c7c1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d6945c7c1d_0_73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gd6945c7c1d_0_73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6945c7c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7946" y="744617"/>
            <a:ext cx="6042300" cy="3723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d6945c7c1d_0_0:notes"/>
          <p:cNvSpPr txBox="1">
            <a:spLocks noGrp="1"/>
          </p:cNvSpPr>
          <p:nvPr>
            <p:ph type="body" idx="1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body" idx="1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7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2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body" idx="3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sz="18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(1 column)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a291dbf8c_0_1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gca291dbf8c_0_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e Punkte">
  <p:cSld name="Helle Punkt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0" descr="K:\T-Systems\05_Präsentationen\2016\Security_Symposium2017\07_Scans\Hintergrund\Hintergrund_Powerpoint_SN_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35" name="Google Shape;35;p10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nkle Punkte">
  <p:cSld name="Dunkle Punk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 descr="K:\T-Systems\05_Präsentationen\2016\Security_Symposium2017\07_Scans\Hintergrund\Hintergrund_Powerpoint_SN_02_Zeichenfläche 2 Kopie 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  <p:pic>
        <p:nvPicPr>
          <p:cNvPr id="40" name="Google Shape;40;p8" descr="T_Logo_3c_Slogan_p_DE_1000%.em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 1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ca291dbf8c_0_1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3" name="Google Shape;43;gca291dbf8c_0_1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gca291dbf8c_0_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ca291dbf8c_0_1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ca291dbf8c_0_1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30861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marL="1828800" lvl="3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marL="2286000" lvl="4" indent="-30861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ca291dbf8c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8610" algn="l" rtl="0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w="19050" cap="flat" cmpd="sng">
            <a:solidFill>
              <a:srgbClr val="D9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w="19050" cap="flat" cmpd="sng">
            <a:solidFill>
              <a:srgbClr val="FECB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w="19050" cap="flat" cmpd="sng">
            <a:solidFill>
              <a:srgbClr val="6BB32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3175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de-DE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2000" tIns="0" rIns="72000" bIns="36000" anchor="ctr" anchorCtr="0">
            <a:noAutofit/>
          </a:bodyPr>
          <a:lstStyle/>
          <a:p>
            <a:pPr marL="0" marR="0" lvl="0" indent="3175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lang="de-DE" sz="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06506"/>
            <a:ext cx="4968000" cy="216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 dirty="0">
                <a:solidFill>
                  <a:schemeClr val="lt1"/>
                </a:solidFill>
              </a:rPr>
              <a:t>Final AIDA Project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800" b="1" dirty="0">
                <a:solidFill>
                  <a:schemeClr val="lt1"/>
                </a:solidFill>
              </a:rPr>
              <a:t>Image </a:t>
            </a:r>
            <a:r>
              <a:rPr lang="de-DE" sz="2800" b="1" dirty="0" err="1">
                <a:solidFill>
                  <a:schemeClr val="lt1"/>
                </a:solidFill>
              </a:rPr>
              <a:t>Captioning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de-DE" sz="2300" b="1" dirty="0">
                <a:solidFill>
                  <a:schemeClr val="lt1"/>
                </a:solidFill>
              </a:rPr>
              <a:t>April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26 </a:t>
            </a:r>
            <a:r>
              <a:rPr lang="de-DE" sz="23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-DE" sz="2300" b="1" dirty="0">
                <a:solidFill>
                  <a:schemeClr val="lt1"/>
                </a:solidFill>
              </a:rPr>
              <a:t>30,</a:t>
            </a:r>
            <a:r>
              <a:rPr lang="de-DE" sz="23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2021</a:t>
            </a:r>
            <a:br>
              <a:rPr lang="de-DE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Andras Baligacs,  Rainer-Anton Englisch, Thomas Schremser</a:t>
            </a: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6945c7c1d_2_1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gd6945c7c1d_2_18"/>
          <p:cNvGraphicFramePr/>
          <p:nvPr/>
        </p:nvGraphicFramePr>
        <p:xfrm>
          <a:off x="289525" y="726472"/>
          <a:ext cx="8567975" cy="3921290"/>
        </p:xfrm>
        <a:graphic>
          <a:graphicData uri="http://schemas.openxmlformats.org/drawingml/2006/table">
            <a:tbl>
              <a:tblPr>
                <a:noFill/>
                <a:tableStyleId>{4093BBE8-1242-4B1B-8F3E-298BA91DCBEF}</a:tableStyleId>
              </a:tblPr>
              <a:tblGrid>
                <a:gridCol w="31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67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Model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Train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 b="1"/>
                        <a:t>Test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</a:t>
                      </a: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 u="none" strike="noStrike" cap="none"/>
                        <a:t>     </a:t>
                      </a: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BLEU-1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b="1"/>
                        <a:t>ROUGE-L</a:t>
                      </a:r>
                      <a:endParaRPr sz="1200" b="1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Baseline</a:t>
                      </a:r>
                      <a:endParaRPr sz="1200" u="none" strike="noStrike" cap="none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0.5901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 u="none" strike="noStrike" cap="none">
                          <a:solidFill>
                            <a:schemeClr val="dk1"/>
                          </a:solidFill>
                        </a:rPr>
                        <a:t>0.5</a:t>
                      </a: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149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0.4008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0.3579</a:t>
                      </a:r>
                      <a:endParaRPr sz="12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/>
                        <a:t>InceptV3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0.5794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0.5093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0.4036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0.3646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LSTM 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0.4401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0.4520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0.4464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0.4537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InceptV3 GRU NoAttention CustEmbedding 768-units-all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0.6102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0.5415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0.4028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chemeClr val="dk1"/>
                          </a:solidFill>
                        </a:rPr>
                        <a:t>0.3639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0.6715</a:t>
                      </a:r>
                      <a:r>
                        <a:rPr lang="de-DE" sz="1200" u="none" strike="noStrike" cap="none">
                          <a:solidFill>
                            <a:srgbClr val="434343"/>
                          </a:solidFill>
                        </a:rPr>
                        <a:t> </a:t>
                      </a:r>
                      <a:endParaRPr sz="1200" u="none" strike="noStrike" cap="none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0.5893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0.3968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0,3592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Baseline Glove Word vectors 2x LSTM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0.2631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0.4028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0.2503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0.3515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/>
                        <a:t>Inception-ResNet-V2 GRU NoAttention CustEmbedding</a:t>
                      </a:r>
                      <a:endParaRPr sz="12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0.4934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0.4401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28575" marR="28575" marT="19050" marB="19050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200">
                          <a:solidFill>
                            <a:srgbClr val="434343"/>
                          </a:solidFill>
                        </a:rPr>
                        <a:t>0.3624</a:t>
                      </a:r>
                      <a:endParaRPr sz="1200">
                        <a:solidFill>
                          <a:srgbClr val="434343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8" name="Google Shape;158;gd6945c7c1d_2_1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a291dbf8c_2_1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ca291dbf8c_2_10"/>
          <p:cNvSpPr txBox="1">
            <a:spLocks noGrp="1"/>
          </p:cNvSpPr>
          <p:nvPr>
            <p:ph type="body" idx="1"/>
          </p:nvPr>
        </p:nvSpPr>
        <p:spPr>
          <a:xfrm>
            <a:off x="611175" y="910925"/>
            <a:ext cx="8008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Model: 			InceptV3 LSTM Attention </a:t>
            </a:r>
            <a:r>
              <a:rPr lang="de-DE" dirty="0" err="1"/>
              <a:t>CustEmbedding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Encoder:                            	InceptionV3 (256 </a:t>
            </a:r>
            <a:r>
              <a:rPr lang="de-DE" dirty="0" err="1"/>
              <a:t>units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Decoder:                            	LSTM (512 </a:t>
            </a:r>
            <a:r>
              <a:rPr lang="de-DE" dirty="0" err="1"/>
              <a:t>units</a:t>
            </a:r>
            <a:r>
              <a:rPr lang="de-DE" dirty="0"/>
              <a:t>, 256 </a:t>
            </a:r>
            <a:r>
              <a:rPr lang="de-DE" dirty="0" err="1"/>
              <a:t>embedding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r>
              <a:rPr lang="de-DE" dirty="0"/>
              <a:t>ROUGE-L Recall  (Test):   	45.37 %</a:t>
            </a:r>
            <a:br>
              <a:rPr lang="de-DE" dirty="0"/>
            </a:br>
            <a:r>
              <a:rPr lang="de-DE" dirty="0"/>
              <a:t>BLEU-1 Precision (Test):   	44.64 %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Loss (Test):                        	9.805</a:t>
            </a:r>
            <a:br>
              <a:rPr lang="de-DE" dirty="0"/>
            </a:br>
            <a:r>
              <a:rPr lang="de-DE" dirty="0"/>
              <a:t>Loss (Train): 		0.732 	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dirty="0"/>
              <a:t>Training time:                     30 </a:t>
            </a:r>
            <a:r>
              <a:rPr lang="de-DE" dirty="0" err="1"/>
              <a:t>minutes</a:t>
            </a:r>
            <a:r>
              <a:rPr lang="de-DE" dirty="0"/>
              <a:t> </a:t>
            </a:r>
            <a:endParaRPr dirty="0"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gca291dbf8c_2_1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291dbf8c_2_100"/>
          <p:cNvSpPr txBox="1">
            <a:spLocks noGrp="1"/>
          </p:cNvSpPr>
          <p:nvPr>
            <p:ph type="body" idx="1"/>
          </p:nvPr>
        </p:nvSpPr>
        <p:spPr>
          <a:xfrm>
            <a:off x="317775" y="1119250"/>
            <a:ext cx="8567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                      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/>
              <a:t>Predicted </a:t>
            </a:r>
            <a:br>
              <a:rPr lang="de-DE"/>
            </a:br>
            <a:r>
              <a:rPr lang="de-DE"/>
              <a:t>Caption                </a:t>
            </a:r>
            <a:endParaRPr/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gca291dbf8c_2_100"/>
          <p:cNvSpPr txBox="1">
            <a:spLocks noGrp="1"/>
          </p:cNvSpPr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2_10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  <p:pic>
        <p:nvPicPr>
          <p:cNvPr id="175" name="Google Shape;175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1" y="1195600"/>
            <a:ext cx="2133050" cy="119954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ca291dbf8c_2_100"/>
          <p:cNvSpPr txBox="1"/>
          <p:nvPr/>
        </p:nvSpPr>
        <p:spPr>
          <a:xfrm>
            <a:off x="7030550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black jacket and a woman in a red shirt is looking at a man in a red shirt</a:t>
            </a:r>
            <a:endParaRPr sz="9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gca291dbf8c_2_100"/>
          <p:cNvSpPr txBox="1"/>
          <p:nvPr/>
        </p:nvSpPr>
        <p:spPr>
          <a:xfrm>
            <a:off x="4465400" y="3634000"/>
            <a:ext cx="187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boy in a red shirt is playing with a red toy</a:t>
            </a: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626" y="791350"/>
            <a:ext cx="1841200" cy="22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ca291dbf8c_2_100"/>
          <p:cNvSpPr txBox="1"/>
          <p:nvPr/>
        </p:nvSpPr>
        <p:spPr>
          <a:xfrm>
            <a:off x="1798400" y="3648800"/>
            <a:ext cx="187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man in a blue shirt is riding a bike down a dirt road</a:t>
            </a:r>
            <a:br>
              <a:rPr lang="de-DE" sz="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9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0" name="Google Shape;180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9122" y="798547"/>
            <a:ext cx="1796575" cy="22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a291dbf8c_0_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a291dbf8c_0_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6945c7c1d_2_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d6945c7c1d_2_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sp>
        <p:nvSpPr>
          <p:cNvPr id="193" name="Google Shape;193;gd6945c7c1d_2_8"/>
          <p:cNvSpPr txBox="1">
            <a:spLocks noGrp="1"/>
          </p:cNvSpPr>
          <p:nvPr>
            <p:ph type="body" idx="1"/>
          </p:nvPr>
        </p:nvSpPr>
        <p:spPr>
          <a:xfrm>
            <a:off x="5297725" y="1176375"/>
            <a:ext cx="1069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>
                <a:solidFill>
                  <a:srgbClr val="000000"/>
                </a:solidFill>
              </a:rPr>
              <a:t>Decoder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gd6945c7c1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9" y="759000"/>
            <a:ext cx="8657229" cy="3823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6945c7c1d_1_5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 Pictures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d6945c7c1d_1_5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gd6945c7c1d_1_5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sp>
        <p:nvSpPr>
          <p:cNvPr id="203" name="Google Shape;203;gd6945c7c1d_1_54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04" name="Google Shape;204;gd6945c7c1d_1_54"/>
          <p:cNvPicPr preferRelativeResize="0"/>
          <p:nvPr/>
        </p:nvPicPr>
        <p:blipFill rotWithShape="1">
          <a:blip r:embed="rId3">
            <a:alphaModFix/>
          </a:blip>
          <a:srcRect l="9868" r="51170"/>
          <a:stretch/>
        </p:blipFill>
        <p:spPr>
          <a:xfrm>
            <a:off x="504874" y="816025"/>
            <a:ext cx="33436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d6945c7c1d_1_54" title="sdfsdf"/>
          <p:cNvPicPr preferRelativeResize="0"/>
          <p:nvPr/>
        </p:nvPicPr>
        <p:blipFill rotWithShape="1">
          <a:blip r:embed="rId4">
            <a:alphaModFix/>
          </a:blip>
          <a:srcRect l="6384" b="4825"/>
          <a:stretch/>
        </p:blipFill>
        <p:spPr>
          <a:xfrm>
            <a:off x="1668175" y="4346759"/>
            <a:ext cx="1110553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945c7c1d_1_54"/>
          <p:cNvPicPr preferRelativeResize="0"/>
          <p:nvPr/>
        </p:nvPicPr>
        <p:blipFill rotWithShape="1">
          <a:blip r:embed="rId5">
            <a:alphaModFix/>
          </a:blip>
          <a:srcRect l="14442" t="4806" b="5523"/>
          <a:stretch/>
        </p:blipFill>
        <p:spPr>
          <a:xfrm rot="-5400000">
            <a:off x="1930968" y="4087515"/>
            <a:ext cx="798628" cy="112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6945c7c1d_1_54"/>
          <p:cNvPicPr preferRelativeResize="0"/>
          <p:nvPr/>
        </p:nvPicPr>
        <p:blipFill rotWithShape="1">
          <a:blip r:embed="rId6">
            <a:alphaModFix/>
          </a:blip>
          <a:srcRect l="7348" t="3830" r="3357" b="8110"/>
          <a:stretch/>
        </p:blipFill>
        <p:spPr>
          <a:xfrm>
            <a:off x="1956793" y="4178566"/>
            <a:ext cx="1064624" cy="76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6945c7c1d_1_54"/>
          <p:cNvPicPr preferRelativeResize="0"/>
          <p:nvPr/>
        </p:nvPicPr>
        <p:blipFill rotWithShape="1">
          <a:blip r:embed="rId7">
            <a:alphaModFix/>
          </a:blip>
          <a:srcRect l="6331" b="6976"/>
          <a:stretch/>
        </p:blipFill>
        <p:spPr>
          <a:xfrm>
            <a:off x="2083845" y="3987500"/>
            <a:ext cx="1201255" cy="872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6945c7c1d_1_54"/>
          <p:cNvSpPr/>
          <p:nvPr/>
        </p:nvSpPr>
        <p:spPr>
          <a:xfrm>
            <a:off x="2202275" y="3482650"/>
            <a:ext cx="629100" cy="724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d6945c7c1d_1_54"/>
          <p:cNvSpPr/>
          <p:nvPr/>
        </p:nvSpPr>
        <p:spPr>
          <a:xfrm>
            <a:off x="3621675" y="1953500"/>
            <a:ext cx="8853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d6945c7c1d_1_54"/>
          <p:cNvSpPr/>
          <p:nvPr/>
        </p:nvSpPr>
        <p:spPr>
          <a:xfrm>
            <a:off x="4733775" y="14998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sp>
        <p:nvSpPr>
          <p:cNvPr id="212" name="Google Shape;212;gd6945c7c1d_1_54"/>
          <p:cNvSpPr txBox="1"/>
          <p:nvPr/>
        </p:nvSpPr>
        <p:spPr>
          <a:xfrm>
            <a:off x="488742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6945c7c1d_1_8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Preprocessing CNN features for RNN input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d6945c7c1d_1_84"/>
          <p:cNvSpPr txBox="1">
            <a:spLocks noGrp="1"/>
          </p:cNvSpPr>
          <p:nvPr>
            <p:ph type="body" idx="1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d6945c7c1d_1_8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sp>
        <p:nvSpPr>
          <p:cNvPr id="221" name="Google Shape;221;gd6945c7c1d_1_84"/>
          <p:cNvSpPr/>
          <p:nvPr/>
        </p:nvSpPr>
        <p:spPr>
          <a:xfrm>
            <a:off x="41800" y="1476375"/>
            <a:ext cx="2216916" cy="1740204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1">
                <a:solidFill>
                  <a:srgbClr val="202124"/>
                </a:solidFill>
                <a:highlight>
                  <a:srgbClr val="FFFFFF"/>
                </a:highlight>
              </a:rPr>
              <a:t>1007129816_e794419615.npy</a:t>
            </a:r>
            <a:endParaRPr/>
          </a:p>
        </p:txBody>
      </p:sp>
      <p:pic>
        <p:nvPicPr>
          <p:cNvPr id="222" name="Google Shape;222;gd6945c7c1d_1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747" y="1476375"/>
            <a:ext cx="5605026" cy="27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d6945c7c1d_1_84"/>
          <p:cNvSpPr/>
          <p:nvPr/>
        </p:nvSpPr>
        <p:spPr>
          <a:xfrm>
            <a:off x="2392500" y="1464625"/>
            <a:ext cx="1149600" cy="3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6945c7c1d_1_84"/>
          <p:cNvSpPr/>
          <p:nvPr/>
        </p:nvSpPr>
        <p:spPr>
          <a:xfrm rot="5400000">
            <a:off x="4703450" y="186398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d6945c7c1d_1_84"/>
          <p:cNvSpPr/>
          <p:nvPr/>
        </p:nvSpPr>
        <p:spPr>
          <a:xfrm rot="5400000">
            <a:off x="4703450" y="2464438"/>
            <a:ext cx="342900" cy="1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d6945c7c1d_1_84"/>
          <p:cNvSpPr/>
          <p:nvPr/>
        </p:nvSpPr>
        <p:spPr>
          <a:xfrm rot="1020409">
            <a:off x="5397912" y="2991316"/>
            <a:ext cx="342581" cy="1911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d6945c7c1d_1_84"/>
          <p:cNvSpPr txBox="1"/>
          <p:nvPr/>
        </p:nvSpPr>
        <p:spPr>
          <a:xfrm>
            <a:off x="311475" y="1116025"/>
            <a:ext cx="19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lt1"/>
                </a:solidFill>
              </a:rPr>
              <a:t>Image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d6945c7c1d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" y="731475"/>
            <a:ext cx="8876026" cy="41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d6945c7c1d_4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Accuracy per Epoch</a:t>
            </a:r>
            <a:endParaRPr/>
          </a:p>
        </p:txBody>
      </p:sp>
      <p:sp>
        <p:nvSpPr>
          <p:cNvPr id="235" name="Google Shape;235;gd6945c7c1d_4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pic>
        <p:nvPicPr>
          <p:cNvPr id="236" name="Google Shape;236;gd6945c7c1d_4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000" y="2450250"/>
            <a:ext cx="5604951" cy="17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6945c7c1d_0_65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Loss per Epoch</a:t>
            </a:r>
            <a:endParaRPr/>
          </a:p>
        </p:txBody>
      </p:sp>
      <p:sp>
        <p:nvSpPr>
          <p:cNvPr id="243" name="Google Shape;243;gd6945c7c1d_0_65"/>
          <p:cNvSpPr txBox="1">
            <a:spLocks noGrp="1"/>
          </p:cNvSpPr>
          <p:nvPr>
            <p:ph type="body" idx="1"/>
          </p:nvPr>
        </p:nvSpPr>
        <p:spPr>
          <a:xfrm>
            <a:off x="257128" y="941841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gd6945c7c1d_0_6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pic>
        <p:nvPicPr>
          <p:cNvPr id="245" name="Google Shape;245;gd6945c7c1d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25" y="1476375"/>
            <a:ext cx="8554152" cy="3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d6945c7c1d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725" y="37499"/>
            <a:ext cx="5518999" cy="17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945c7c1d_4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ROUGE-L  Recall</a:t>
            </a:r>
            <a:endParaRPr/>
          </a:p>
        </p:txBody>
      </p:sp>
      <p:sp>
        <p:nvSpPr>
          <p:cNvPr id="253" name="Google Shape;253;gd6945c7c1d_4_7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longest matching sequence of words between</a:t>
            </a:r>
            <a:br>
              <a:rPr lang="de-DE"/>
            </a:br>
            <a:r>
              <a:rPr lang="de-DE"/>
              <a:t>reference and candidate sentence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perfect match = 1, no match = 0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Example:</a:t>
            </a:r>
            <a:br>
              <a:rPr lang="de-DE" sz="1400"/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Reference sentence: </a:t>
            </a: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killed the gunman yesterday</a:t>
            </a:r>
            <a:br>
              <a:rPr lang="de-DE" sz="150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Candidate sentences: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Recall 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 the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 gunman kill police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 Recall = 2/5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0.4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longest sequence: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the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endParaRPr sz="14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police killed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police kill the gunman    	-&gt; ROUGE-L (bei β=1) = 3/4 = 0,75 -&gt; longest sequence: police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the gunman kill police    	-&gt; ROUGE-L (bei β=1) = 2/4 = 0,5   -&gt; longest sequence: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gd6945c7c1d_4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255" name="Google Shape;255;gd6945c7c1d_4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" y="1879089"/>
            <a:ext cx="8627999" cy="54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>
            <a:spLocks noGrp="1"/>
          </p:cNvSpPr>
          <p:nvPr>
            <p:ph type="body" idx="1"/>
          </p:nvPr>
        </p:nvSpPr>
        <p:spPr>
          <a:xfrm>
            <a:off x="1094550" y="1400725"/>
            <a:ext cx="7043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>
                <a:solidFill>
                  <a:srgbClr val="FFFFFF"/>
                </a:solidFill>
              </a:rPr>
              <a:t>Mission, Approach and Results</a:t>
            </a:r>
            <a:endParaRPr sz="28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</a:endParaRPr>
          </a:p>
          <a:p>
            <a:pPr marL="457200" lvl="0" indent="-38735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AutoNum type="arabicPeriod"/>
            </a:pPr>
            <a:r>
              <a:rPr lang="de-DE" sz="2800">
                <a:solidFill>
                  <a:srgbClr val="FFFFFF"/>
                </a:solidFill>
              </a:rPr>
              <a:t>Technical Details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945c7c1d_0_12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BLEU-1 Precision</a:t>
            </a:r>
            <a:endParaRPr/>
          </a:p>
        </p:txBody>
      </p:sp>
      <p:sp>
        <p:nvSpPr>
          <p:cNvPr id="262" name="Google Shape;262;gd6945c7c1d_0_124"/>
          <p:cNvSpPr txBox="1">
            <a:spLocks noGrp="1"/>
          </p:cNvSpPr>
          <p:nvPr>
            <p:ph type="body" idx="1"/>
          </p:nvPr>
        </p:nvSpPr>
        <p:spPr>
          <a:xfrm>
            <a:off x="258000" y="1155475"/>
            <a:ext cx="8264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matching of words (unigrams, 1-grams) between reference and candidate sentence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perfect match = 1, no match = 0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r>
              <a:rPr lang="de-DE" sz="1400"/>
              <a:t>Example:</a:t>
            </a:r>
            <a:br>
              <a:rPr lang="de-DE" sz="1400"/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Reference sentence: </a:t>
            </a: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killed the gunman yesterday</a:t>
            </a:r>
            <a:br>
              <a:rPr lang="de-DE" sz="1500">
                <a:latin typeface="Calibri"/>
                <a:ea typeface="Calibri"/>
                <a:cs typeface="Calibri"/>
                <a:sym typeface="Calibri"/>
              </a:rPr>
            </a:b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Candidate sentences: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police kill the gunman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Recall 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overlaping words: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police, the,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 gunman kill police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 	-&gt; ROUGE-L  Recall = 3/5 =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r>
              <a:rPr lang="de-DE" sz="1500">
                <a:latin typeface="Calibri"/>
                <a:ea typeface="Calibri"/>
                <a:cs typeface="Calibri"/>
                <a:sym typeface="Calibri"/>
              </a:rPr>
              <a:t>   -&gt; overlaping: </a:t>
            </a:r>
            <a:r>
              <a:rPr lang="de-DE" sz="15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police, the, gunman</a:t>
            </a:r>
            <a:endParaRPr sz="15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400"/>
            </a:br>
            <a:endParaRPr sz="1400"/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 = police killed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Y1 = police kill the gunman    	-&gt; ROUGE-L (bei β=1) = 3/4 = 0,75 -&gt; longest sequence: police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Y2 = the gunman kill police    	-&gt; ROUGE-L (bei β=1) = 2/4 = 0,5   -&gt; longest sequence: the gunman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gd6945c7c1d_0_1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pic>
        <p:nvPicPr>
          <p:cNvPr id="264" name="Google Shape;264;gd6945c7c1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" y="1853700"/>
            <a:ext cx="8561024" cy="5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>
            <a:spLocks noGrp="1"/>
          </p:cNvSpPr>
          <p:nvPr>
            <p:ph type="body" idx="1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270" name="Google Shape;270;p5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a291dbf8c_0_6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ca291dbf8c_0_67"/>
          <p:cNvSpPr txBox="1">
            <a:spLocks noGrp="1"/>
          </p:cNvSpPr>
          <p:nvPr>
            <p:ph type="body" idx="1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marL="4500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77" name="Google Shape;277;gca291dbf8c_0_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ca291dbf8c_0_6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a291dbf8c_2_3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ca291dbf8c_2_33"/>
          <p:cNvSpPr txBox="1">
            <a:spLocks noGrp="1"/>
          </p:cNvSpPr>
          <p:nvPr>
            <p:ph type="body" idx="1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marL="4500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gca291dbf8c_2_3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a291dbf8c_1_24"/>
          <p:cNvSpPr txBox="1">
            <a:spLocks noGrp="1"/>
          </p:cNvSpPr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293" name="Google Shape;293;gca291dbf8c_1_24"/>
          <p:cNvSpPr txBox="1">
            <a:spLocks noGrp="1"/>
          </p:cNvSpPr>
          <p:nvPr>
            <p:ph type="body" idx="1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M5 Model files</a:t>
            </a:r>
            <a:endParaRPr/>
          </a:p>
          <a:p>
            <a:pPr marL="809999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ca291dbf8c_1_2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a291dbf8c_2_1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ca291dbf8c_2_17"/>
          <p:cNvSpPr txBox="1">
            <a:spLocks noGrp="1"/>
          </p:cNvSpPr>
          <p:nvPr>
            <p:ph type="body" idx="1"/>
          </p:nvPr>
        </p:nvSpPr>
        <p:spPr>
          <a:xfrm>
            <a:off x="485753" y="860116"/>
            <a:ext cx="86280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Jupyter Notebooks 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Using downloaded file for looping all movies of  </a:t>
            </a:r>
            <a:br>
              <a:rPr lang="de-DE"/>
            </a:br>
            <a:r>
              <a:rPr lang="de-DE"/>
              <a:t>Movie-Poster-Database (TMDb)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metadata using the API of TMDb</a:t>
            </a: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posters (JPG images) via TMDb API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resulting data frames for train- and test sets </a:t>
            </a:r>
            <a:br>
              <a:rPr lang="de-DE"/>
            </a:br>
            <a:r>
              <a:rPr lang="de-DE"/>
              <a:t>in parquet files</a:t>
            </a:r>
            <a:br>
              <a:rPr lang="de-DE"/>
            </a:br>
            <a:endParaRPr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images to Google-Drive and Kaggle dataset</a:t>
            </a:r>
            <a:endParaRPr/>
          </a:p>
        </p:txBody>
      </p:sp>
      <p:sp>
        <p:nvSpPr>
          <p:cNvPr id="302" name="Google Shape;302;gca291dbf8c_2_1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291dbf8c_2_26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309" name="Google Shape;309;gca291dbf8c_2_26"/>
          <p:cNvSpPr txBox="1">
            <a:spLocks noGrp="1"/>
          </p:cNvSpPr>
          <p:nvPr>
            <p:ph type="body" idx="1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00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API</a:t>
            </a:r>
            <a:endParaRPr/>
          </a:p>
          <a:p>
            <a:pPr marL="4500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ImageDataGenerator and custom implementation</a:t>
            </a:r>
            <a:br>
              <a:rPr lang="de-DE"/>
            </a:br>
            <a:r>
              <a:rPr lang="de-DE" sz="1700"/>
              <a:t>Resized images e.g. 299x299x3</a:t>
            </a:r>
            <a:endParaRPr/>
          </a:p>
        </p:txBody>
      </p:sp>
      <p:sp>
        <p:nvSpPr>
          <p:cNvPr id="310" name="Google Shape;310;gca291dbf8c_2_26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a291dbf8c_0_1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ca291dbf8c_0_13"/>
          <p:cNvSpPr txBox="1">
            <a:spLocks noGrp="1"/>
          </p:cNvSpPr>
          <p:nvPr>
            <p:ph type="body" idx="1"/>
          </p:nvPr>
        </p:nvSpPr>
        <p:spPr>
          <a:xfrm>
            <a:off x="1604050" y="2618475"/>
            <a:ext cx="72579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2800" b="1">
                <a:solidFill>
                  <a:srgbClr val="00FFFF"/>
                </a:solidFill>
              </a:rPr>
              <a:t>Build up an Model for captioning pictures!</a:t>
            </a:r>
            <a:br>
              <a:rPr lang="de-DE">
                <a:solidFill>
                  <a:srgbClr val="00FFFF"/>
                </a:solidFill>
              </a:rPr>
            </a:br>
            <a:endParaRPr>
              <a:solidFill>
                <a:srgbClr val="00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 sz="1300"/>
            </a:br>
            <a:endParaRPr sz="13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ca291dbf8c_0_1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  <p:pic>
        <p:nvPicPr>
          <p:cNvPr id="77" name="Google Shape;77;gca291dbf8c_0_13" title="sdfsdf"/>
          <p:cNvPicPr preferRelativeResize="0"/>
          <p:nvPr/>
        </p:nvPicPr>
        <p:blipFill rotWithShape="1">
          <a:blip r:embed="rId3">
            <a:alphaModFix/>
          </a:blip>
          <a:srcRect l="6384" b="4825"/>
          <a:stretch/>
        </p:blipFill>
        <p:spPr>
          <a:xfrm>
            <a:off x="202300" y="1098225"/>
            <a:ext cx="2058775" cy="1325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/>
        </p:nvSpPr>
        <p:spPr>
          <a:xfrm>
            <a:off x="202300" y="65490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dog wearing the number 8 leads in a dog race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" name="Google Shape;79;gca291dbf8c_0_13"/>
          <p:cNvPicPr preferRelativeResize="0"/>
          <p:nvPr/>
        </p:nvPicPr>
        <p:blipFill rotWithShape="1">
          <a:blip r:embed="rId4">
            <a:alphaModFix/>
          </a:blip>
          <a:srcRect l="8917" t="1329" b="4348"/>
          <a:stretch/>
        </p:blipFill>
        <p:spPr>
          <a:xfrm>
            <a:off x="7452861" y="828514"/>
            <a:ext cx="1340824" cy="16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ca291dbf8c_0_13"/>
          <p:cNvSpPr txBox="1"/>
          <p:nvPr/>
        </p:nvSpPr>
        <p:spPr>
          <a:xfrm>
            <a:off x="7415775" y="151550"/>
            <a:ext cx="14388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 in swim trunks hits a ball with a paddle , while on the beach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" name="Google Shape;81;gca291dbf8c_0_13"/>
          <p:cNvGrpSpPr/>
          <p:nvPr/>
        </p:nvGrpSpPr>
        <p:grpSpPr>
          <a:xfrm>
            <a:off x="223785" y="2767506"/>
            <a:ext cx="1165654" cy="2256045"/>
            <a:chOff x="4703200" y="832138"/>
            <a:chExt cx="1936625" cy="4316138"/>
          </a:xfrm>
        </p:grpSpPr>
        <p:pic>
          <p:nvPicPr>
            <p:cNvPr id="82" name="Google Shape;82;gca291dbf8c_0_13"/>
            <p:cNvPicPr preferRelativeResize="0"/>
            <p:nvPr/>
          </p:nvPicPr>
          <p:blipFill rotWithShape="1">
            <a:blip r:embed="rId5">
              <a:alphaModFix/>
            </a:blip>
            <a:srcRect l="9730" t="2036" b="4110"/>
            <a:stretch/>
          </p:blipFill>
          <p:spPr>
            <a:xfrm>
              <a:off x="4703200" y="832138"/>
              <a:ext cx="1936625" cy="28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gca291dbf8c_0_13"/>
            <p:cNvSpPr txBox="1"/>
            <p:nvPr/>
          </p:nvSpPr>
          <p:spPr>
            <a:xfrm>
              <a:off x="4782450" y="3758375"/>
              <a:ext cx="1778100" cy="13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girl with a nose ring , earring and Mohawk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4" name="Google Shape;84;gca291dbf8c_0_13"/>
          <p:cNvGrpSpPr/>
          <p:nvPr/>
        </p:nvGrpSpPr>
        <p:grpSpPr>
          <a:xfrm>
            <a:off x="2007719" y="3238275"/>
            <a:ext cx="1717656" cy="1771687"/>
            <a:chOff x="2462769" y="3055063"/>
            <a:chExt cx="1717656" cy="1771687"/>
          </a:xfrm>
        </p:grpSpPr>
        <p:pic>
          <p:nvPicPr>
            <p:cNvPr id="85" name="Google Shape;85;gca291dbf8c_0_13"/>
            <p:cNvPicPr preferRelativeResize="0"/>
            <p:nvPr/>
          </p:nvPicPr>
          <p:blipFill rotWithShape="1">
            <a:blip r:embed="rId6">
              <a:alphaModFix/>
            </a:blip>
            <a:srcRect l="6331" b="6976"/>
            <a:stretch/>
          </p:blipFill>
          <p:spPr>
            <a:xfrm>
              <a:off x="2462781" y="3055063"/>
              <a:ext cx="1717644" cy="11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gca291dbf8c_0_13"/>
            <p:cNvSpPr txBox="1"/>
            <p:nvPr/>
          </p:nvSpPr>
          <p:spPr>
            <a:xfrm>
              <a:off x="2462769" y="4309550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man riding a purple snowmobile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7" name="Google Shape;87;gca291dbf8c_0_13"/>
          <p:cNvPicPr preferRelativeResize="0"/>
          <p:nvPr/>
        </p:nvPicPr>
        <p:blipFill rotWithShape="1">
          <a:blip r:embed="rId7">
            <a:alphaModFix/>
          </a:blip>
          <a:srcRect l="14442" t="4806" b="5523"/>
          <a:stretch/>
        </p:blipFill>
        <p:spPr>
          <a:xfrm>
            <a:off x="2762916" y="796123"/>
            <a:ext cx="1069978" cy="160909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ca291dbf8c_0_13"/>
          <p:cNvSpPr txBox="1"/>
          <p:nvPr/>
        </p:nvSpPr>
        <p:spPr>
          <a:xfrm>
            <a:off x="2731320" y="271606"/>
            <a:ext cx="11016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9" name="Google Shape;89;gca291dbf8c_0_13"/>
          <p:cNvGrpSpPr/>
          <p:nvPr/>
        </p:nvGrpSpPr>
        <p:grpSpPr>
          <a:xfrm>
            <a:off x="4308350" y="3390675"/>
            <a:ext cx="1717650" cy="1616138"/>
            <a:chOff x="4232150" y="3009675"/>
            <a:chExt cx="1717650" cy="1616138"/>
          </a:xfrm>
        </p:grpSpPr>
        <p:pic>
          <p:nvPicPr>
            <p:cNvPr id="90" name="Google Shape;90;gca291dbf8c_0_13"/>
            <p:cNvPicPr preferRelativeResize="0"/>
            <p:nvPr/>
          </p:nvPicPr>
          <p:blipFill rotWithShape="1">
            <a:blip r:embed="rId8">
              <a:alphaModFix/>
            </a:blip>
            <a:srcRect l="7183" t="4934" b="7881"/>
            <a:stretch/>
          </p:blipFill>
          <p:spPr>
            <a:xfrm>
              <a:off x="4232150" y="3009675"/>
              <a:ext cx="1717650" cy="1098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gca291dbf8c_0_13"/>
            <p:cNvSpPr txBox="1"/>
            <p:nvPr/>
          </p:nvSpPr>
          <p:spPr>
            <a:xfrm>
              <a:off x="4255469" y="4108613"/>
              <a:ext cx="16710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little girl in a pink hat holds a camera to her face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" name="Google Shape;92;gca291dbf8c_0_13"/>
          <p:cNvGrpSpPr/>
          <p:nvPr/>
        </p:nvGrpSpPr>
        <p:grpSpPr>
          <a:xfrm>
            <a:off x="6710776" y="3212663"/>
            <a:ext cx="1816500" cy="1667375"/>
            <a:chOff x="6694351" y="3009675"/>
            <a:chExt cx="1816500" cy="1667375"/>
          </a:xfrm>
        </p:grpSpPr>
        <p:pic>
          <p:nvPicPr>
            <p:cNvPr id="93" name="Google Shape;93;gca291dbf8c_0_13"/>
            <p:cNvPicPr preferRelativeResize="0"/>
            <p:nvPr/>
          </p:nvPicPr>
          <p:blipFill rotWithShape="1">
            <a:blip r:embed="rId9">
              <a:alphaModFix/>
            </a:blip>
            <a:srcRect l="8925" t="5067" b="8005"/>
            <a:stretch/>
          </p:blipFill>
          <p:spPr>
            <a:xfrm>
              <a:off x="6694375" y="3009675"/>
              <a:ext cx="1816475" cy="11843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gca291dbf8c_0_13"/>
            <p:cNvSpPr txBox="1"/>
            <p:nvPr/>
          </p:nvSpPr>
          <p:spPr>
            <a:xfrm>
              <a:off x="6694351" y="4159850"/>
              <a:ext cx="18165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 girl is on the sidewalk looking at a white van in the street </a:t>
              </a:r>
              <a:endParaRPr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5" name="Google Shape;95;gca291dbf8c_0_13"/>
          <p:cNvPicPr preferRelativeResize="0"/>
          <p:nvPr/>
        </p:nvPicPr>
        <p:blipFill rotWithShape="1">
          <a:blip r:embed="rId10">
            <a:alphaModFix/>
          </a:blip>
          <a:srcRect l="7348" t="3830" r="3357" b="8110"/>
          <a:stretch/>
        </p:blipFill>
        <p:spPr>
          <a:xfrm>
            <a:off x="4627574" y="872325"/>
            <a:ext cx="2058776" cy="138271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ca291dbf8c_0_13"/>
          <p:cNvSpPr txBox="1"/>
          <p:nvPr/>
        </p:nvSpPr>
        <p:spPr>
          <a:xfrm>
            <a:off x="4627512" y="350050"/>
            <a:ext cx="20589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gondola is steered through the canals with other boats around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0_28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Solution Context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a291dbf8c_0_28"/>
          <p:cNvSpPr txBox="1">
            <a:spLocks noGrp="1"/>
          </p:cNvSpPr>
          <p:nvPr>
            <p:ph type="body" idx="1"/>
          </p:nvPr>
        </p:nvSpPr>
        <p:spPr>
          <a:xfrm>
            <a:off x="1036175" y="822975"/>
            <a:ext cx="7903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>
                <a:solidFill>
                  <a:srgbClr val="FFFFFF"/>
                </a:solidFill>
              </a:rPr>
              <a:t>Encoder-Decoder Architecture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flickr 8k data collection</a:t>
            </a:r>
            <a:endParaRPr/>
          </a:p>
          <a:p>
            <a:pPr marL="457200" lvl="0" indent="-317500" algn="l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de-DE"/>
              <a:t>ROUGE-L Recall and BLEU-1 Precision metrics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a291dbf8c_0_28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d6945c7c1d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25" y="904724"/>
            <a:ext cx="8627999" cy="34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d6945c7c1d_0_7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Encoder-Decoder Architecture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d6945c7c1d_0_7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  <p:sp>
        <p:nvSpPr>
          <p:cNvPr id="112" name="Google Shape;112;gd6945c7c1d_0_7"/>
          <p:cNvSpPr txBox="1">
            <a:spLocks noGrp="1"/>
          </p:cNvSpPr>
          <p:nvPr>
            <p:ph type="body" idx="1"/>
          </p:nvPr>
        </p:nvSpPr>
        <p:spPr>
          <a:xfrm>
            <a:off x="2136950" y="3950925"/>
            <a:ext cx="64539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de-DE" b="1">
                <a:solidFill>
                  <a:schemeClr val="dk1"/>
                </a:solidFill>
              </a:rPr>
              <a:t>Encoder - Part (CNN)                        Decoder - Part  (RNN)</a:t>
            </a:r>
            <a:br>
              <a:rPr lang="de-DE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dk1"/>
              </a:solidFill>
            </a:endParaRPr>
          </a:p>
        </p:txBody>
      </p:sp>
      <p:pic>
        <p:nvPicPr>
          <p:cNvPr id="113" name="Google Shape;113;gd6945c7c1d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75" y="1963375"/>
            <a:ext cx="847525" cy="12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d6945c7c1d_0_7"/>
          <p:cNvSpPr txBox="1"/>
          <p:nvPr/>
        </p:nvSpPr>
        <p:spPr>
          <a:xfrm>
            <a:off x="7916025" y="2219650"/>
            <a:ext cx="720900" cy="726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baseball player runs on the field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6975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d6945c7c1d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050" y="2446650"/>
            <a:ext cx="528375" cy="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945c7c1d_0_14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flickr 8k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d6945c7c1d_0_14"/>
          <p:cNvSpPr txBox="1">
            <a:spLocks noGrp="1"/>
          </p:cNvSpPr>
          <p:nvPr>
            <p:ph type="body" idx="1"/>
          </p:nvPr>
        </p:nvSpPr>
        <p:spPr>
          <a:xfrm>
            <a:off x="4627525" y="1573225"/>
            <a:ext cx="4272000" cy="3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8,091 JPG-ecoded color pictures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Each picture has labeled by </a:t>
            </a:r>
            <a:br>
              <a:rPr lang="de-DE"/>
            </a:br>
            <a:r>
              <a:rPr lang="de-DE"/>
              <a:t>five captions (sentences)</a:t>
            </a: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gd6945c7c1d_0_14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  <p:pic>
        <p:nvPicPr>
          <p:cNvPr id="124" name="Google Shape;124;gd6945c7c1d_0_14"/>
          <p:cNvPicPr preferRelativeResize="0"/>
          <p:nvPr/>
        </p:nvPicPr>
        <p:blipFill rotWithShape="1">
          <a:blip r:embed="rId3">
            <a:alphaModFix/>
          </a:blip>
          <a:srcRect t="4434"/>
          <a:stretch/>
        </p:blipFill>
        <p:spPr>
          <a:xfrm>
            <a:off x="419000" y="934550"/>
            <a:ext cx="3890900" cy="33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945c7c1d_0_22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Example Picture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d6945c7c1d_0_22"/>
          <p:cNvSpPr txBox="1">
            <a:spLocks noGrp="1"/>
          </p:cNvSpPr>
          <p:nvPr>
            <p:ph type="body" idx="1"/>
          </p:nvPr>
        </p:nvSpPr>
        <p:spPr>
          <a:xfrm>
            <a:off x="3154375" y="760400"/>
            <a:ext cx="5908200" cy="3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Reference captions:</a:t>
            </a:r>
            <a:br>
              <a:rPr lang="de-DE"/>
            </a:br>
            <a:endParaRPr/>
          </a:p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baseball hitter holding a bat falling down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Baseball player runs on the field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boy at bat playing a baseball game falls to the ground while onlookers watch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A child in a uniform is falling to the ground with a bat in his or her hand .</a:t>
            </a:r>
            <a:br>
              <a:rPr lang="de-DE" sz="1300"/>
            </a:br>
            <a:endParaRPr sz="1300"/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AutoNum type="arabicPeriod"/>
            </a:pPr>
            <a:r>
              <a:rPr lang="de-DE" sz="1300"/>
              <a:t>This baseball player, dressed in red and white uniform and holding a bat, is falling after being hit by a pitch .</a:t>
            </a:r>
            <a:endParaRPr sz="1300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br>
              <a:rPr lang="de-DE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d6945c7c1d_0_22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  <p:pic>
        <p:nvPicPr>
          <p:cNvPr id="132" name="Google Shape;132;gd6945c7c1d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5" y="676125"/>
            <a:ext cx="2868750" cy="4089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6945c7c1d_0_73"/>
          <p:cNvSpPr txBox="1">
            <a:spLocks noGrp="1"/>
          </p:cNvSpPr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</a:t>
            </a:r>
            <a:endParaRPr/>
          </a:p>
        </p:txBody>
      </p:sp>
      <p:sp>
        <p:nvSpPr>
          <p:cNvPr id="139" name="Google Shape;139;gd6945c7c1d_0_73"/>
          <p:cNvSpPr txBox="1">
            <a:spLocks noGrp="1"/>
          </p:cNvSpPr>
          <p:nvPr>
            <p:ph type="body" idx="1"/>
          </p:nvPr>
        </p:nvSpPr>
        <p:spPr>
          <a:xfrm>
            <a:off x="405625" y="4688875"/>
            <a:ext cx="855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/>
              <a:t>*   Recall: related to the number of words in reference sentence       **  Precision: related to the number words in of candidate sentence</a:t>
            </a:r>
            <a:endParaRPr sz="2000"/>
          </a:p>
        </p:txBody>
      </p:sp>
      <p:sp>
        <p:nvSpPr>
          <p:cNvPr id="140" name="Google Shape;140;gd6945c7c1d_0_73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  <p:pic>
        <p:nvPicPr>
          <p:cNvPr id="141" name="Google Shape;141;gd6945c7c1d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675" y="233025"/>
            <a:ext cx="1561449" cy="108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d6945c7c1d_0_73"/>
          <p:cNvSpPr txBox="1">
            <a:spLocks noGrp="1"/>
          </p:cNvSpPr>
          <p:nvPr>
            <p:ph type="body" idx="1"/>
          </p:nvPr>
        </p:nvSpPr>
        <p:spPr>
          <a:xfrm>
            <a:off x="807100" y="594375"/>
            <a:ext cx="6579600" cy="15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ROUGE-L  Recall*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Measures the longest matching sequence of words between reference and candidate sentence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rgbClr val="FFFFFF"/>
                </a:solidFill>
              </a:rPr>
              <a:t>perfect match = 1   |   0 = no match</a:t>
            </a:r>
            <a:endParaRPr sz="14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43" name="Google Shape;143;gd6945c7c1d_0_73"/>
          <p:cNvSpPr txBox="1">
            <a:spLocks noGrp="1"/>
          </p:cNvSpPr>
          <p:nvPr>
            <p:ph type="body" idx="1"/>
          </p:nvPr>
        </p:nvSpPr>
        <p:spPr>
          <a:xfrm>
            <a:off x="959500" y="2183150"/>
            <a:ext cx="6579600" cy="25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300"/>
              <a:t>      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  <a:endParaRPr sz="3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BLEU-1 Precision**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Measures the matching of words (unigrams, 1-grams) between reference and candidate sentence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400"/>
              <a:t>perfect match = 1   |   0 = no match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6945c7c1d_0_0"/>
          <p:cNvSpPr txBox="1">
            <a:spLocks noGrp="1"/>
          </p:cNvSpPr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d6945c7c1d_0_0"/>
          <p:cNvSpPr txBox="1">
            <a:spLocks noGrp="1"/>
          </p:cNvSpPr>
          <p:nvPr>
            <p:ph type="body" idx="1"/>
          </p:nvPr>
        </p:nvSpPr>
        <p:spPr>
          <a:xfrm>
            <a:off x="311475" y="1051575"/>
            <a:ext cx="88326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/>
              <a:t>Planning architecture high level and do researches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/>
              <a:t>Build up Baseline model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>
                <a:solidFill>
                  <a:srgbClr val="FFFFFF"/>
                </a:solidFill>
              </a:rPr>
              <a:t>Create custom function for ROUGE-L and BLEU-1 calculation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Preprocessing text sentences (lower case, special characters)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de-DE">
                <a:solidFill>
                  <a:srgbClr val="FFFFFF"/>
                </a:solidFill>
              </a:rPr>
              <a:t>Model generation iterations:</a:t>
            </a:r>
            <a:endParaRPr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>
                <a:solidFill>
                  <a:srgbClr val="FFFFFF"/>
                </a:solidFill>
              </a:rPr>
              <a:t>Preprocessing Pictures and CNN features for RNN input</a:t>
            </a:r>
            <a:endParaRPr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>
                <a:solidFill>
                  <a:srgbClr val="FFFFFF"/>
                </a:solidFill>
              </a:rPr>
              <a:t>Running trainings and predictions</a:t>
            </a:r>
            <a:endParaRPr>
              <a:solidFill>
                <a:srgbClr val="FFFFFF"/>
              </a:solidFill>
            </a:endParaRPr>
          </a:p>
          <a:p>
            <a:pPr marL="914400" lvl="1" indent="-2286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de-DE"/>
              <a:t>Build up further models or change hyper-parameters of existing models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gd6945c7c1d_0_0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de-D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https://kobiso.github.io/Computer-Vision-Leaderboard/imagenet.html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d6945c7c1d_0_0"/>
          <p:cNvSpPr txBox="1">
            <a:spLocks noGrp="1"/>
          </p:cNvSpPr>
          <p:nvPr>
            <p:ph type="sldNum" idx="12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</Words>
  <Application>Microsoft Office PowerPoint</Application>
  <PresentationFormat>Bildschirmpräsentation (16:9)</PresentationFormat>
  <Paragraphs>277</Paragraphs>
  <Slides>26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Noto Sans Symbols</vt:lpstr>
      <vt:lpstr>Courier New</vt:lpstr>
      <vt:lpstr>Ultra</vt:lpstr>
      <vt:lpstr>Open Sans</vt:lpstr>
      <vt:lpstr>TSec Mastertemplate Keynote</vt:lpstr>
      <vt:lpstr>PowerPoint-Präsentation</vt:lpstr>
      <vt:lpstr>Agenda</vt:lpstr>
      <vt:lpstr>Mission</vt:lpstr>
      <vt:lpstr>Solution Context</vt:lpstr>
      <vt:lpstr>Encoder-Decoder Architecture </vt:lpstr>
      <vt:lpstr>flickr 8k data collection</vt:lpstr>
      <vt:lpstr>Example Picture</vt:lpstr>
      <vt:lpstr>Metrics</vt:lpstr>
      <vt:lpstr>Our Approach</vt:lpstr>
      <vt:lpstr>Results</vt:lpstr>
      <vt:lpstr>Winner Model</vt:lpstr>
      <vt:lpstr>Reality Check</vt:lpstr>
      <vt:lpstr>Technical Details</vt:lpstr>
      <vt:lpstr>Encoder-Decoder Architecture</vt:lpstr>
      <vt:lpstr>Preprocessing Pictures </vt:lpstr>
      <vt:lpstr>Preprocessing CNN features for RNN input </vt:lpstr>
      <vt:lpstr>Accuracy per Epoch</vt:lpstr>
      <vt:lpstr>Loss per Epoch</vt:lpstr>
      <vt:lpstr>ROUGE-L  Recall</vt:lpstr>
      <vt:lpstr>BLEU-1 Precision</vt:lpstr>
      <vt:lpstr>PowerPoint-Präsentation</vt:lpstr>
      <vt:lpstr>Where we run? /  Kaggle</vt:lpstr>
      <vt:lpstr>Development</vt:lpstr>
      <vt:lpstr>Management of Artefacts</vt:lpstr>
      <vt:lpstr>Preprocessing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Taprogge, Moritz</dc:creator>
  <cp:lastModifiedBy>Schremser, Thomas</cp:lastModifiedBy>
  <cp:revision>1</cp:revision>
  <dcterms:created xsi:type="dcterms:W3CDTF">2006-08-16T00:00:00Z</dcterms:created>
  <dcterms:modified xsi:type="dcterms:W3CDTF">2021-04-30T21:42:25Z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